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  <p:sldMasterId id="2147483672" r:id="rId3"/>
    <p:sldMasterId id="2147483673" r:id="rId4"/>
    <p:sldMasterId id="2147483674" r:id="rId5"/>
    <p:sldMasterId id="2147483675" r:id="rId6"/>
    <p:sldMasterId id="2147483676" r:id="rId7"/>
  </p:sldMasterIdLst>
  <p:notesMasterIdLst>
    <p:notesMasterId r:id="rId16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/>
          <p:nvPr/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215" name="Google Shape;2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Google Shape;216;p1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:notes"/>
          <p:cNvSpPr txBox="1"/>
          <p:nvPr/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222" name="Google Shape;2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Google Shape;223;p2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55c76547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55c76547af_0_0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55c76547af_0_0:notes"/>
          <p:cNvSpPr txBox="1">
            <a:spLocks noGrp="1"/>
          </p:cNvSpPr>
          <p:nvPr>
            <p:ph type="sldNum" idx="12"/>
          </p:nvPr>
        </p:nvSpPr>
        <p:spPr>
          <a:xfrm>
            <a:off x="4143375" y="9120187"/>
            <a:ext cx="3170100" cy="4794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/>
              <a:t>3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:notes"/>
          <p:cNvSpPr txBox="1"/>
          <p:nvPr/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/>
          </a:p>
        </p:txBody>
      </p:sp>
      <p:sp>
        <p:nvSpPr>
          <p:cNvPr id="236" name="Google Shape;23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7" name="Google Shape;237;p3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:notes"/>
          <p:cNvSpPr txBox="1"/>
          <p:nvPr/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243" name="Google Shape;24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4" name="Google Shape;244;p4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:notes"/>
          <p:cNvSpPr txBox="1"/>
          <p:nvPr/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/>
          </a:p>
        </p:txBody>
      </p:sp>
      <p:sp>
        <p:nvSpPr>
          <p:cNvPr id="250" name="Google Shape;2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Google Shape;251;p5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:notes"/>
          <p:cNvSpPr txBox="1"/>
          <p:nvPr/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257" name="Google Shape;2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8" name="Google Shape;258;p6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7:notes"/>
          <p:cNvSpPr txBox="1"/>
          <p:nvPr/>
        </p:nvSpPr>
        <p:spPr>
          <a:xfrm>
            <a:off x="4143375" y="9120187"/>
            <a:ext cx="3170237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264" name="Google Shape;2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5" name="Google Shape;265;p7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 rot="5400000">
            <a:off x="2362200" y="76200"/>
            <a:ext cx="44196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Georgia"/>
              <a:buNone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Georgia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Georgia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Georgia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•"/>
              <a:defRPr sz="2000"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Georgia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Georgia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Georgia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Georgia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Char char="•"/>
              <a:defRPr sz="1600"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38100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Georgia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Georgia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2"/>
          </p:nvPr>
        </p:nvSpPr>
        <p:spPr>
          <a:xfrm>
            <a:off x="4648200" y="1752600"/>
            <a:ext cx="38100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Georgia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Georgia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Char char="•"/>
              <a:defRPr sz="18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Font typeface="Georgia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Georgia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/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Font typeface="Georgia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1" name="Google Shape;161;p23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25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2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7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1" name="Google Shape;191;p27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92" name="Google Shape;192;p27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3" name="Google Shape;193;p27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94" name="Google Shape;194;p27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9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1320" algn="l"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09" name="Google Shape;209;p29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10" name="Google Shape;210;p2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29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29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9730" algn="l"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 rot="5400000">
            <a:off x="4514850" y="2228850"/>
            <a:ext cx="59436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 rot="5400000">
            <a:off x="552450" y="361950"/>
            <a:ext cx="59436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2" name="Google Shape;12;p1"/>
          <p:cNvCxnSpPr/>
          <p:nvPr/>
        </p:nvCxnSpPr>
        <p:spPr>
          <a:xfrm>
            <a:off x="685800" y="3398837"/>
            <a:ext cx="7848600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457200" y="762000"/>
            <a:ext cx="8153400" cy="1600200"/>
            <a:chOff x="288" y="625"/>
            <a:chExt cx="5136" cy="1008"/>
          </a:xfrm>
        </p:grpSpPr>
        <p:sp>
          <p:nvSpPr>
            <p:cNvPr id="75" name="Google Shape;75;p11"/>
            <p:cNvSpPr/>
            <p:nvPr/>
          </p:nvSpPr>
          <p:spPr>
            <a:xfrm>
              <a:off x="3595" y="625"/>
              <a:ext cx="1829" cy="1008"/>
            </a:xfrm>
            <a:custGeom>
              <a:avLst/>
              <a:gdLst/>
              <a:ahLst/>
              <a:cxnLst/>
              <a:rect l="l" t="t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6633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>
              <a:off x="3548" y="729"/>
              <a:ext cx="1831" cy="800"/>
            </a:xfrm>
            <a:custGeom>
              <a:avLst/>
              <a:gdLst/>
              <a:ahLst/>
              <a:cxnLst/>
              <a:rect l="l" t="t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8944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" name="Google Shape;77;p11"/>
            <p:cNvSpPr/>
            <p:nvPr/>
          </p:nvSpPr>
          <p:spPr>
            <a:xfrm>
              <a:off x="3521" y="868"/>
              <a:ext cx="1830" cy="522"/>
            </a:xfrm>
            <a:custGeom>
              <a:avLst/>
              <a:gdLst/>
              <a:ahLst/>
              <a:cxnLst/>
              <a:rect l="l" t="t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B75B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8" name="Google Shape;78;p11"/>
            <p:cNvSpPr/>
            <p:nvPr/>
          </p:nvSpPr>
          <p:spPr>
            <a:xfrm>
              <a:off x="288" y="1076"/>
              <a:ext cx="4988" cy="104"/>
            </a:xfrm>
            <a:prstGeom prst="roundRect">
              <a:avLst>
                <a:gd name="adj" fmla="val 10799"/>
              </a:avLst>
            </a:prstGeom>
            <a:gradFill>
              <a:gsLst>
                <a:gs pos="0">
                  <a:srgbClr val="000000"/>
                </a:gs>
                <a:gs pos="19999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eorgia"/>
              <a:buChar char="•"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–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22"/>
          <p:cNvGrpSpPr/>
          <p:nvPr/>
        </p:nvGrpSpPr>
        <p:grpSpPr>
          <a:xfrm>
            <a:off x="457200" y="2363787"/>
            <a:ext cx="8153400" cy="1600200"/>
            <a:chOff x="288" y="1489"/>
            <a:chExt cx="5136" cy="1008"/>
          </a:xfrm>
        </p:grpSpPr>
        <p:sp>
          <p:nvSpPr>
            <p:cNvPr id="149" name="Google Shape;149;p22"/>
            <p:cNvSpPr/>
            <p:nvPr/>
          </p:nvSpPr>
          <p:spPr>
            <a:xfrm>
              <a:off x="3595" y="1489"/>
              <a:ext cx="1829" cy="1008"/>
            </a:xfrm>
            <a:custGeom>
              <a:avLst/>
              <a:gdLst/>
              <a:ahLst/>
              <a:cxnLst/>
              <a:rect l="l" t="t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6633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22"/>
            <p:cNvSpPr/>
            <p:nvPr/>
          </p:nvSpPr>
          <p:spPr>
            <a:xfrm>
              <a:off x="3548" y="1593"/>
              <a:ext cx="1831" cy="800"/>
            </a:xfrm>
            <a:custGeom>
              <a:avLst/>
              <a:gdLst/>
              <a:ahLst/>
              <a:cxnLst/>
              <a:rect l="l" t="t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8944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22"/>
            <p:cNvSpPr/>
            <p:nvPr/>
          </p:nvSpPr>
          <p:spPr>
            <a:xfrm>
              <a:off x="3521" y="1732"/>
              <a:ext cx="1830" cy="522"/>
            </a:xfrm>
            <a:custGeom>
              <a:avLst/>
              <a:gdLst/>
              <a:ahLst/>
              <a:cxnLst/>
              <a:rect l="l" t="t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B75B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" name="Google Shape;152;p22"/>
            <p:cNvSpPr/>
            <p:nvPr/>
          </p:nvSpPr>
          <p:spPr>
            <a:xfrm>
              <a:off x="288" y="1940"/>
              <a:ext cx="4988" cy="104"/>
            </a:xfrm>
            <a:prstGeom prst="roundRect">
              <a:avLst>
                <a:gd name="adj" fmla="val 10799"/>
              </a:avLst>
            </a:prstGeom>
            <a:gradFill>
              <a:gsLst>
                <a:gs pos="0">
                  <a:srgbClr val="000000"/>
                </a:gs>
                <a:gs pos="19999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1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eorgia"/>
              <a:buChar char="•"/>
              <a:defRPr sz="2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–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5" name="Google Shape;155;p22"/>
          <p:cNvSpPr txBox="1">
            <a:spLocks noGrp="1"/>
          </p:cNvSpPr>
          <p:nvPr>
            <p:ph type="dt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ft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sldNum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7" name="Google Shape;167;p24"/>
          <p:cNvCxnSpPr/>
          <p:nvPr/>
        </p:nvCxnSpPr>
        <p:spPr>
          <a:xfrm>
            <a:off x="731837" y="4598987"/>
            <a:ext cx="7848600" cy="1587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68" name="Google Shape;168;p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2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2" name="Google Shape;172;p24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26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82" name="Google Shape;182;p26"/>
          <p:cNvCxnSpPr/>
          <p:nvPr/>
        </p:nvCxnSpPr>
        <p:spPr>
          <a:xfrm rot="5400000">
            <a:off x="2218531" y="4045743"/>
            <a:ext cx="4708525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Google Shape;185;p26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6" name="Google Shape;186;p2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7" name="Google Shape;187;p2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28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00" name="Google Shape;200;p28"/>
          <p:cNvCxnSpPr/>
          <p:nvPr/>
        </p:nvCxnSpPr>
        <p:spPr>
          <a:xfrm rot="5400000">
            <a:off x="-13493" y="3580606"/>
            <a:ext cx="5578475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1" name="Google Shape;201;p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Google Shape;203;p28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4" name="Google Shape;204;p28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5" name="Google Shape;205;p28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jumder@ics.uci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garwal@uci.edu" TargetMode="External"/><Relationship Id="rId4" Type="http://schemas.openxmlformats.org/officeDocument/2006/relationships/hyperlink" Target="mailto:muhammti@ics.uci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0"/>
          <p:cNvSpPr txBox="1">
            <a:spLocks noGrp="1"/>
          </p:cNvSpPr>
          <p:nvPr>
            <p:ph type="ctrTitle"/>
          </p:nvPr>
        </p:nvSpPr>
        <p:spPr>
          <a:xfrm>
            <a:off x="685800" y="1066800"/>
            <a:ext cx="65976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CS 111</a:t>
            </a:r>
            <a:b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DIGITAL IMAGE PROCESSING</a:t>
            </a:r>
            <a:endParaRPr/>
          </a:p>
        </p:txBody>
      </p:sp>
      <p:sp>
        <p:nvSpPr>
          <p:cNvPr id="219" name="Google Shape;219;p30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 sz="2400" b="0" i="0" u="none">
                <a:solidFill>
                  <a:srgbClr val="57576E"/>
                </a:solidFill>
                <a:latin typeface="Arial"/>
                <a:ea typeface="Arial"/>
                <a:cs typeface="Arial"/>
                <a:sym typeface="Arial"/>
              </a:rPr>
              <a:t>Aditi Majumder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Instructor</a:t>
            </a:r>
            <a:endParaRPr/>
          </a:p>
        </p:txBody>
      </p:sp>
      <p:sp>
        <p:nvSpPr>
          <p:cNvPr id="226" name="Google Shape;226;p31"/>
          <p:cNvSpPr txBox="1">
            <a:spLocks noGrp="1"/>
          </p:cNvSpPr>
          <p:nvPr>
            <p:ph type="body" idx="1"/>
          </p:nvPr>
        </p:nvSpPr>
        <p:spPr>
          <a:xfrm>
            <a:off x="228600" y="2057400"/>
            <a:ext cx="868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2054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Aditi Majumder</a:t>
            </a:r>
            <a:endParaRPr/>
          </a:p>
          <a:p>
            <a:pPr marL="457200" marR="0" lvl="1" indent="-23780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Room: DBH 4056</a:t>
            </a:r>
            <a:endParaRPr sz="2400"/>
          </a:p>
          <a:p>
            <a:pPr marL="457200" marR="0" lvl="1" indent="-23780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majumder@ics.uci.edu</a:t>
            </a:r>
            <a:endParaRPr sz="2400"/>
          </a:p>
          <a:p>
            <a:pPr marL="182562" marR="0" lvl="0" indent="-23780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TA</a:t>
            </a:r>
            <a:endParaRPr/>
          </a:p>
          <a:p>
            <a:pPr marL="457200" marR="0" lvl="1" indent="-23780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Muhammad Twaha Ibrahim</a:t>
            </a:r>
            <a:endParaRPr sz="2400"/>
          </a:p>
          <a:p>
            <a:pPr marL="730250" marR="0" lvl="2" indent="-23209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muhammti@uci.edu</a:t>
            </a:r>
            <a:endParaRPr sz="2400"/>
          </a:p>
          <a:p>
            <a:pPr marL="182562" marR="0" lvl="0" indent="-23780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Reader</a:t>
            </a:r>
            <a:endParaRPr/>
          </a:p>
          <a:p>
            <a:pPr marL="457200" marR="0" lvl="1" indent="-23780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Nitin Agarwal</a:t>
            </a:r>
            <a:endParaRPr sz="2400"/>
          </a:p>
          <a:p>
            <a:pPr marL="730250" marR="0" lvl="2" indent="-23209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u="sng">
                <a:solidFill>
                  <a:schemeClr val="hlink"/>
                </a:solidFill>
                <a:hlinkClick r:id="rId5"/>
              </a:rPr>
              <a:t>agarwal@uci.edu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182563" marR="0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b="0" i="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Contact Hours</a:t>
            </a:r>
            <a:endParaRPr/>
          </a:p>
        </p:txBody>
      </p:sp>
      <p:sp>
        <p:nvSpPr>
          <p:cNvPr id="233" name="Google Shape;233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36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Class - Instructor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Wednesday: 7:00-9:50pm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ICS 174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Discussion Session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Friday: 1:00-1:50pm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ICS 174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Instructor Office Hours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Mondays - 2:00-3:00pm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DBH 4056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TA Office Hours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Tuesdays &amp; Wednesdays - 2:00-3:00pm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DBH 4231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Course</a:t>
            </a:r>
            <a:endParaRPr/>
          </a:p>
        </p:txBody>
      </p:sp>
      <p:sp>
        <p:nvSpPr>
          <p:cNvPr id="240" name="Google Shape;240;p33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 course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implement things and see results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 Image Processing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worry about grades, enjoy the course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Tell your friends</a:t>
            </a:r>
            <a:endParaRPr/>
          </a:p>
          <a:p>
            <a:pPr marL="182563" marR="0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Exams</a:t>
            </a:r>
            <a:endParaRPr/>
          </a:p>
        </p:txBody>
      </p:sp>
      <p:sp>
        <p:nvSpPr>
          <p:cNvPr id="247" name="Google Shape;247;p34"/>
          <p:cNvSpPr txBox="1">
            <a:spLocks noGrp="1"/>
          </p:cNvSpPr>
          <p:nvPr>
            <p:ph type="body" idx="1"/>
          </p:nvPr>
        </p:nvSpPr>
        <p:spPr>
          <a:xfrm>
            <a:off x="609600" y="1828800"/>
            <a:ext cx="8077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Programming Assignments (5) 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Written Assignments (3)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Midterms –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1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29, </a:t>
            </a:r>
            <a:r>
              <a:rPr lang="en-US" b="1"/>
              <a:t>8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b="1"/>
              <a:t>3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0pm-</a:t>
            </a:r>
            <a:r>
              <a:rPr lang="en-US" b="1"/>
              <a:t>9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b="1"/>
              <a:t>5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0pm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Finals: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 June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7pm-9pm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Clickers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  Format </a:t>
            </a:r>
            <a:endParaRPr/>
          </a:p>
        </p:txBody>
      </p:sp>
      <p:sp>
        <p:nvSpPr>
          <p:cNvPr id="254" name="Google Shape;254;p35"/>
          <p:cNvSpPr txBox="1">
            <a:spLocks noGrp="1"/>
          </p:cNvSpPr>
          <p:nvPr>
            <p:ph type="body" idx="1"/>
          </p:nvPr>
        </p:nvSpPr>
        <p:spPr>
          <a:xfrm>
            <a:off x="609600" y="1828800"/>
            <a:ext cx="8077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Midterms and finals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IDs will be checked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Assigned seating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10 minutes early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 the date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re-examination after the exam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have any issues, bring it to me now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Assistance</a:t>
            </a:r>
            <a:endParaRPr/>
          </a:p>
        </p:txBody>
      </p:sp>
      <p:sp>
        <p:nvSpPr>
          <p:cNvPr id="261" name="Google Shape;261;p36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077200" cy="425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20542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/>
              <a:t>Discussion Session and TA Office Hours</a:t>
            </a:r>
            <a:endParaRPr/>
          </a:p>
          <a:p>
            <a:pPr marL="457200" marR="0" lvl="1" indent="-23780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Highly recommended</a:t>
            </a:r>
            <a:endParaRPr sz="2400"/>
          </a:p>
          <a:p>
            <a:pPr marL="182562" marR="0" lvl="0" indent="-20542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Discussions (use Piazza)</a:t>
            </a:r>
            <a:endParaRPr/>
          </a:p>
          <a:p>
            <a:pPr marL="457200" marR="0" lvl="1" indent="-2270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with programming assignments</a:t>
            </a:r>
            <a:endParaRPr sz="2400"/>
          </a:p>
          <a:p>
            <a:pPr marL="457200" marR="0" lvl="1" indent="-2270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with written assignments</a:t>
            </a:r>
            <a:endParaRPr sz="2400"/>
          </a:p>
          <a:p>
            <a:pPr marL="457200" marR="0" lvl="1" indent="-22701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discussions</a:t>
            </a:r>
            <a:endParaRPr sz="2400"/>
          </a:p>
          <a:p>
            <a:pPr marL="457200" marR="0" lvl="1" indent="-2270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Highly recommended</a:t>
            </a:r>
            <a:endParaRPr sz="2400"/>
          </a:p>
          <a:p>
            <a:pPr marL="457200" marR="0" lvl="1" indent="-22701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announcements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Guidelines to succeed</a:t>
            </a:r>
            <a:endParaRPr/>
          </a:p>
        </p:txBody>
      </p:sp>
      <p:sp>
        <p:nvSpPr>
          <p:cNvPr id="268" name="Google Shape;268;p37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8077200" cy="425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20542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/>
              <a:t>Very tight course</a:t>
            </a:r>
            <a:endParaRPr/>
          </a:p>
          <a:p>
            <a:pPr marL="457200" marR="0" lvl="1" indent="-23780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Extremely important to be on time for assignments</a:t>
            </a:r>
            <a:endParaRPr sz="2400"/>
          </a:p>
          <a:p>
            <a:pPr marL="457200" marR="0" lvl="1" indent="-23780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No late assignments (</a:t>
            </a:r>
            <a:r>
              <a:rPr lang="en-US" sz="2400" b="1"/>
              <a:t>Policy)</a:t>
            </a:r>
            <a:endParaRPr sz="2400" b="1"/>
          </a:p>
          <a:p>
            <a:pPr marL="182562" marR="0" lvl="0" indent="-23780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Every week reading assignments</a:t>
            </a:r>
            <a:endParaRPr/>
          </a:p>
          <a:p>
            <a:pPr marL="457200" marR="0" lvl="1" indent="-23780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Should be on top of it</a:t>
            </a:r>
            <a:endParaRPr sz="2400"/>
          </a:p>
          <a:p>
            <a:pPr marL="457200" marR="0" lvl="1" indent="-23780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Will go very easy</a:t>
            </a:r>
            <a:endParaRPr sz="2400"/>
          </a:p>
          <a:p>
            <a:pPr marL="182562" marR="0" lvl="0" indent="-23780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Last minute help will be </a:t>
            </a:r>
            <a:r>
              <a:rPr lang="en-US" b="1"/>
              <a:t>very difficult </a:t>
            </a:r>
            <a:r>
              <a:rPr lang="en-US"/>
              <a:t>to find</a:t>
            </a:r>
            <a:endParaRPr/>
          </a:p>
          <a:p>
            <a:pPr marL="182562" marR="0" lvl="0" indent="-23780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All grading questions to be taken to the Reader</a:t>
            </a:r>
            <a:endParaRPr/>
          </a:p>
          <a:p>
            <a:pPr marL="182562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248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Georgia</vt:lpstr>
      <vt:lpstr>Times New Roman</vt:lpstr>
      <vt:lpstr>1_Clarity</vt:lpstr>
      <vt:lpstr>Clarity</vt:lpstr>
      <vt:lpstr>Fireball</vt:lpstr>
      <vt:lpstr>1_Fireball</vt:lpstr>
      <vt:lpstr>2_Clarity</vt:lpstr>
      <vt:lpstr>3_Clarity</vt:lpstr>
      <vt:lpstr>4_Clarity</vt:lpstr>
      <vt:lpstr>CS 111 DIGITAL IMAGE PROCESSING</vt:lpstr>
      <vt:lpstr>Instructor</vt:lpstr>
      <vt:lpstr>Contact Hours</vt:lpstr>
      <vt:lpstr>The Course</vt:lpstr>
      <vt:lpstr>Exams</vt:lpstr>
      <vt:lpstr>Exam  Format </vt:lpstr>
      <vt:lpstr>Assistance</vt:lpstr>
      <vt:lpstr>Guidelines to succeed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111 DIGITAL IMAGE PROCESSING</dc:title>
  <cp:lastModifiedBy>Twaha</cp:lastModifiedBy>
  <cp:revision>2</cp:revision>
  <dcterms:modified xsi:type="dcterms:W3CDTF">2019-04-04T17:44:54Z</dcterms:modified>
</cp:coreProperties>
</file>